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9" r:id="rId2"/>
    <p:sldId id="280" r:id="rId3"/>
    <p:sldId id="277" r:id="rId4"/>
    <p:sldId id="27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639" autoAdjust="0"/>
  </p:normalViewPr>
  <p:slideViewPr>
    <p:cSldViewPr>
      <p:cViewPr>
        <p:scale>
          <a:sx n="70" d="100"/>
          <a:sy n="70" d="100"/>
        </p:scale>
        <p:origin x="-686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0D6B4-6E33-4D4F-9D7E-DA2FDF401C27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3618A-3737-4DA2-91B0-62A10E06B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42A24E-F4BC-432C-8E64-42E8941EFB9C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42A24E-F4BC-432C-8E64-42E8941EFB9C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F7896D-0C5C-4479-9F22-4530565CD4F7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F7896D-0C5C-4479-9F22-4530565CD4F7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C4-9D70-4456-82CE-3332C2EE6424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1726-B4AC-47A7-B9CA-39FF5A20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C4-9D70-4456-82CE-3332C2EE6424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1726-B4AC-47A7-B9CA-39FF5A20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C4-9D70-4456-82CE-3332C2EE6424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1726-B4AC-47A7-B9CA-39FF5A20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C4-9D70-4456-82CE-3332C2EE6424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1726-B4AC-47A7-B9CA-39FF5A20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C4-9D70-4456-82CE-3332C2EE6424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1726-B4AC-47A7-B9CA-39FF5A20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C4-9D70-4456-82CE-3332C2EE6424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1726-B4AC-47A7-B9CA-39FF5A20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C4-9D70-4456-82CE-3332C2EE6424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1726-B4AC-47A7-B9CA-39FF5A20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C4-9D70-4456-82CE-3332C2EE6424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1726-B4AC-47A7-B9CA-39FF5A20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C4-9D70-4456-82CE-3332C2EE6424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1726-B4AC-47A7-B9CA-39FF5A20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C4-9D70-4456-82CE-3332C2EE6424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1726-B4AC-47A7-B9CA-39FF5A20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C4-9D70-4456-82CE-3332C2EE6424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1726-B4AC-47A7-B9CA-39FF5A20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D30C4-9D70-4456-82CE-3332C2EE6424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F1726-B4AC-47A7-B9CA-39FF5A20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lazou2011.ancientorchesis@gmail.com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3.jpeg"/><Relationship Id="rId10" Type="http://schemas.openxmlformats.org/officeDocument/2006/relationships/image" Target="../media/image7.png"/><Relationship Id="rId4" Type="http://schemas.openxmlformats.org/officeDocument/2006/relationships/image" Target="../media/image2.jpeg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lazou2011.ancientorchesis@gmail.com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3.jpeg"/><Relationship Id="rId10" Type="http://schemas.openxmlformats.org/officeDocument/2006/relationships/image" Target="../media/image7.png"/><Relationship Id="rId4" Type="http://schemas.openxmlformats.org/officeDocument/2006/relationships/image" Target="../media/image2.jpeg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lazou2011.ancientorchesis@gmail.com" TargetMode="External"/><Relationship Id="rId13" Type="http://schemas.openxmlformats.org/officeDocument/2006/relationships/image" Target="../media/image12.jpeg"/><Relationship Id="rId3" Type="http://schemas.openxmlformats.org/officeDocument/2006/relationships/image" Target="../media/image1.jpeg"/><Relationship Id="rId7" Type="http://schemas.openxmlformats.org/officeDocument/2006/relationships/hyperlink" Target="mailto:lazou2011.ancientorchesis@gmail.com,WhatsApp" TargetMode="External"/><Relationship Id="rId12" Type="http://schemas.openxmlformats.org/officeDocument/2006/relationships/hyperlink" Target="http://www.idyllion.e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hyperlink" Target="mailto:info@idyllion.eu" TargetMode="External"/><Relationship Id="rId5" Type="http://schemas.openxmlformats.org/officeDocument/2006/relationships/hyperlink" Target="http://www.zoom.us/" TargetMode="External"/><Relationship Id="rId15" Type="http://schemas.openxmlformats.org/officeDocument/2006/relationships/image" Target="../media/image13.jpeg"/><Relationship Id="rId10" Type="http://schemas.openxmlformats.org/officeDocument/2006/relationships/image" Target="../media/image11.jpeg"/><Relationship Id="rId4" Type="http://schemas.openxmlformats.org/officeDocument/2006/relationships/image" Target="../media/image3.jpeg"/><Relationship Id="rId9" Type="http://schemas.openxmlformats.org/officeDocument/2006/relationships/hyperlink" Target="mailto:tclog21@gmail.com" TargetMode="External"/><Relationship Id="rId1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lazou2011.ancientorchesis@gmail.com" TargetMode="External"/><Relationship Id="rId13" Type="http://schemas.openxmlformats.org/officeDocument/2006/relationships/image" Target="../media/image12.jpeg"/><Relationship Id="rId3" Type="http://schemas.openxmlformats.org/officeDocument/2006/relationships/image" Target="../media/image1.jpeg"/><Relationship Id="rId7" Type="http://schemas.openxmlformats.org/officeDocument/2006/relationships/hyperlink" Target="mailto:lazou2011.ancientorchesis@gmail.com,WhatsApp" TargetMode="External"/><Relationship Id="rId12" Type="http://schemas.openxmlformats.org/officeDocument/2006/relationships/hyperlink" Target="http://www.idyllion.e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hyperlink" Target="mailto:info@idyllion.eu" TargetMode="External"/><Relationship Id="rId5" Type="http://schemas.openxmlformats.org/officeDocument/2006/relationships/hyperlink" Target="http://www.zoom.us/" TargetMode="External"/><Relationship Id="rId15" Type="http://schemas.openxmlformats.org/officeDocument/2006/relationships/image" Target="../media/image13.jpeg"/><Relationship Id="rId10" Type="http://schemas.openxmlformats.org/officeDocument/2006/relationships/image" Target="../media/image11.jpeg"/><Relationship Id="rId4" Type="http://schemas.openxmlformats.org/officeDocument/2006/relationships/image" Target="../media/image3.jpeg"/><Relationship Id="rId9" Type="http://schemas.openxmlformats.org/officeDocument/2006/relationships/hyperlink" Target="mailto:tclog21@gmail.com" TargetMode="External"/><Relationship Id="rId1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6" name="Picture 11" descr="C:\Users\lazou\Desktop\ΧΟΡΕΥΟΝΤΑΣ ΜΕ ΤΗ ΦΩΝΗ ΤΩΝ ΑΓΑΛΜΑΤΩΝ.jp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 l="5281"/>
          <a:stretch>
            <a:fillRect/>
          </a:stretch>
        </p:blipFill>
        <p:spPr bwMode="auto">
          <a:xfrm>
            <a:off x="-17" y="914400"/>
            <a:ext cx="5842000" cy="5943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227" name="Picture 11" descr="C:\Users\lazou\Desktop\ΠΡΟΒΑ ΠΕΡΣΩΝ\received_374858863509975.jpe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949566" y="859913"/>
            <a:ext cx="2892417" cy="1760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0" indent="-914400" algn="r">
              <a:defRPr/>
            </a:pPr>
            <a:r>
              <a:rPr lang="en-US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l-GR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l-GR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χορεύοντας με τη </a:t>
            </a:r>
            <a:r>
              <a:rPr lang="el-GR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Φωνή των </a:t>
            </a:r>
            <a:r>
              <a:rPr lang="el-GR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αγαλμάτων</a:t>
            </a:r>
            <a:r>
              <a:rPr lang="el-GR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pic>
        <p:nvPicPr>
          <p:cNvPr id="9230" name="Picture 14" descr="https://scontent.fath3-4.fna.fbcdn.net/v/t1.15752-0/p280x280/119450457_371228687220446_2732562943207767687_n.jpg?_nc_cat=102&amp;_nc_sid=ae9488&amp;_nc_ohc=SuQOgL-0WxIAX-mFC4d&amp;_nc_ht=scontent.fath3-4.fna&amp;tp=6&amp;oh=639c069806559fce1a4e27f394e67027&amp;oe=5F90F0F7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</a:blip>
          <a:srcRect b="6945"/>
          <a:stretch>
            <a:fillRect/>
          </a:stretch>
        </p:blipFill>
        <p:spPr bwMode="auto">
          <a:xfrm>
            <a:off x="5842000" y="914400"/>
            <a:ext cx="3302000" cy="594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0" y="1143000"/>
            <a:ext cx="9144000" cy="43088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indent="-914400" algn="r">
              <a:defRPr/>
            </a:pPr>
            <a:r>
              <a:rPr lang="el-GR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Σάββατο </a:t>
            </a:r>
            <a:r>
              <a:rPr lang="el-G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 &amp; Κυριακή 22 Αυγούστου 2021</a:t>
            </a:r>
            <a:endParaRPr lang="el-GR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r">
              <a:defRPr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Δήμος Λουτρακίου </a:t>
            </a:r>
            <a:r>
              <a:rPr lang="el-GR" sz="2000" dirty="0" err="1">
                <a:latin typeface="Times New Roman" pitchFamily="18" charset="0"/>
                <a:cs typeface="Times New Roman" pitchFamily="18" charset="0"/>
              </a:rPr>
              <a:t>Περαχώρας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marL="914400" indent="-914400" algn="r">
              <a:defRPr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Κοινοτικό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διαμέρισμα </a:t>
            </a:r>
            <a:r>
              <a:rPr lang="el-GR" sz="2000" dirty="0" err="1">
                <a:latin typeface="Times New Roman" pitchFamily="18" charset="0"/>
                <a:cs typeface="Times New Roman" pitchFamily="18" charset="0"/>
              </a:rPr>
              <a:t>Πισσίων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marL="914400" indent="-914400" algn="r">
              <a:defRPr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914400" algn="r">
              <a:defRPr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ΠΡΟΓΡΑΜΜΑ</a:t>
            </a:r>
          </a:p>
          <a:p>
            <a:pPr marL="914400" indent="-914400" algn="r">
              <a:defRPr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Σάββατο </a:t>
            </a:r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21/8</a:t>
            </a:r>
          </a:p>
          <a:p>
            <a:pPr marL="914400" indent="-914400" algn="r">
              <a:defRPr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Εντευκτήριο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i="1" dirty="0" err="1" smtClean="0">
                <a:latin typeface="Times New Roman" pitchFamily="18" charset="0"/>
                <a:cs typeface="Times New Roman" pitchFamily="18" charset="0"/>
              </a:rPr>
              <a:t>Καλάβρια</a:t>
            </a:r>
            <a:r>
              <a:rPr lang="el-GR" sz="2000" i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9μμ</a:t>
            </a:r>
          </a:p>
          <a:p>
            <a:pPr marL="914400" indent="-914400" algn="r">
              <a:defRPr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Κυριακή </a:t>
            </a:r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22/8</a:t>
            </a:r>
            <a:endParaRPr lang="el-GR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r">
              <a:defRPr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Πάρκο Δεξαμενής Γήπεδο Μπάσκετ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μμ</a:t>
            </a:r>
          </a:p>
          <a:p>
            <a:pPr marL="914400" indent="-914400" algn="r">
              <a:defRPr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Χώρος σεμιναρίων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Spa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Λουτρακίου </a:t>
            </a:r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4-6μμ</a:t>
            </a:r>
            <a:r>
              <a:rPr lang="el-GR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el-GR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r">
              <a:defRPr/>
            </a:pPr>
            <a:endParaRPr lang="en-US" sz="1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r">
              <a:defRPr/>
            </a:pPr>
            <a:r>
              <a:rPr lang="en-US" sz="16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l-GR" sz="16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Με ενδεχόμενη αλλαγή </a:t>
            </a:r>
            <a:endParaRPr lang="en-US" sz="16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r">
              <a:defRPr/>
            </a:pPr>
            <a:r>
              <a:rPr lang="el-GR" sz="16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λόγω </a:t>
            </a:r>
            <a:r>
              <a:rPr lang="en-US" sz="16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Covid-19</a:t>
            </a:r>
            <a:r>
              <a:rPr lang="el-GR" sz="16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indent="-914400">
              <a:defRPr/>
            </a:pPr>
            <a:endParaRPr lang="en-U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8" name="Rectangle 14"/>
          <p:cNvSpPr>
            <a:spLocks noChangeArrowheads="1"/>
          </p:cNvSpPr>
          <p:nvPr/>
        </p:nvSpPr>
        <p:spPr bwMode="auto">
          <a:xfrm>
            <a:off x="0" y="0"/>
            <a:ext cx="13239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dirty="0">
                <a:latin typeface="Times New Roman" pitchFamily="18" charset="0"/>
                <a:cs typeface="Times New Roman" pitchFamily="18" charset="0"/>
              </a:rPr>
              <a:t>Ομάδα μελέτης </a:t>
            </a:r>
          </a:p>
          <a:p>
            <a:r>
              <a:rPr lang="el-GR" sz="1200" dirty="0">
                <a:latin typeface="Times New Roman" pitchFamily="18" charset="0"/>
                <a:cs typeface="Times New Roman" pitchFamily="18" charset="0"/>
              </a:rPr>
              <a:t>αρχαίας όρχησης </a:t>
            </a:r>
          </a:p>
          <a:p>
            <a:r>
              <a:rPr lang="el-GR" sz="1200" dirty="0">
                <a:latin typeface="Times New Roman" pitchFamily="18" charset="0"/>
                <a:cs typeface="Times New Roman" pitchFamily="18" charset="0"/>
              </a:rPr>
              <a:t>θεάτρου</a:t>
            </a:r>
          </a:p>
          <a:p>
            <a:r>
              <a:rPr lang="el-GR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200" i="1" dirty="0" err="1">
                <a:latin typeface="Times New Roman" pitchFamily="18" charset="0"/>
                <a:cs typeface="Times New Roman" pitchFamily="18" charset="0"/>
              </a:rPr>
              <a:t>Δόρα</a:t>
            </a:r>
            <a:r>
              <a:rPr lang="el-GR" sz="1200" i="1" dirty="0">
                <a:latin typeface="Times New Roman" pitchFamily="18" charset="0"/>
                <a:cs typeface="Times New Roman" pitchFamily="18" charset="0"/>
              </a:rPr>
              <a:t> Στράτου</a:t>
            </a:r>
            <a:endParaRPr lang="en-US" sz="1200" i="1" dirty="0"/>
          </a:p>
        </p:txBody>
      </p:sp>
      <p:sp>
        <p:nvSpPr>
          <p:cNvPr id="16" name="Rectangle 15"/>
          <p:cNvSpPr/>
          <p:nvPr/>
        </p:nvSpPr>
        <p:spPr>
          <a:xfrm>
            <a:off x="0" y="1676401"/>
            <a:ext cx="609600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defRPr/>
            </a:pPr>
            <a:endParaRPr lang="el-GR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r>
              <a:rPr lang="el-GR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σύλληψη-σκηνοθεσία</a:t>
            </a:r>
            <a:r>
              <a:rPr lang="el-GR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Άννα </a:t>
            </a:r>
            <a:r>
              <a:rPr lang="el-G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Λάζου</a:t>
            </a:r>
            <a:endParaRPr lang="el-GR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r>
              <a:rPr lang="el-GR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χορογραφική μελέτη &amp; παρουσίαση </a:t>
            </a:r>
            <a:endParaRPr lang="el-GR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r>
              <a:rPr lang="el-G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Ομάδα μελέτης &amp; αθηναϊκό σύνολο όρχησης</a:t>
            </a:r>
            <a:endParaRPr lang="el-GR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r>
              <a:rPr lang="el-GR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τραγούδι</a:t>
            </a:r>
            <a:r>
              <a:rPr lang="el-GR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Ζαφειρώ</a:t>
            </a:r>
            <a:r>
              <a:rPr lang="el-GR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Χατζηφωτίου</a:t>
            </a:r>
            <a:endParaRPr lang="el-GR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r>
              <a:rPr lang="el-GR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αφήγηση</a:t>
            </a:r>
            <a:r>
              <a:rPr lang="el-GR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Μαρία </a:t>
            </a:r>
            <a:r>
              <a:rPr lang="el-G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Συμεών</a:t>
            </a:r>
            <a:endParaRPr lang="el-GR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r>
              <a:rPr lang="el-GR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πρόλογος-ποίηση </a:t>
            </a:r>
          </a:p>
          <a:p>
            <a:pPr marL="914400" indent="-914400">
              <a:defRPr/>
            </a:pPr>
            <a:r>
              <a:rPr lang="el-G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Όλγα </a:t>
            </a:r>
            <a:r>
              <a:rPr lang="el-GR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Κανελλοπούλου-Σύλλογος ‘Λίνος</a:t>
            </a:r>
            <a:r>
              <a:rPr lang="el-G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endParaRPr lang="el-GR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endParaRPr lang="el-GR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endParaRPr lang="el-GR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endParaRPr lang="el-GR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endParaRPr lang="el-GR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Tx/>
              <a:buChar char="-"/>
              <a:defRPr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αρχαία 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λύρα-απολλώνια </a:t>
            </a:r>
            <a:r>
              <a:rPr lang="el-GR" sz="1600" dirty="0" err="1">
                <a:latin typeface="Times New Roman" pitchFamily="18" charset="0"/>
                <a:cs typeface="Times New Roman" pitchFamily="18" charset="0"/>
              </a:rPr>
              <a:t>κίθαρις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1600" b="1" i="1" dirty="0">
                <a:latin typeface="Times New Roman" pitchFamily="18" charset="0"/>
                <a:cs typeface="Times New Roman" pitchFamily="18" charset="0"/>
              </a:rPr>
              <a:t>Δημήτρης </a:t>
            </a:r>
            <a:r>
              <a:rPr lang="el-GR" sz="1600" b="1" i="1" dirty="0" err="1">
                <a:latin typeface="Times New Roman" pitchFamily="18" charset="0"/>
                <a:cs typeface="Times New Roman" pitchFamily="18" charset="0"/>
              </a:rPr>
              <a:t>Νόσσης</a:t>
            </a:r>
            <a:endParaRPr lang="el-GR" sz="1600" b="1" i="1" dirty="0"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Tx/>
              <a:buChar char="-"/>
              <a:defRPr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συμμετέχουν 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καλλιτέχνες μουσικής, χορού, θεάτρου</a:t>
            </a:r>
          </a:p>
          <a:p>
            <a:pPr marL="914400" indent="-914400">
              <a:defRPr/>
            </a:pPr>
            <a:endParaRPr lang="el-GR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endParaRPr lang="en-US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r>
              <a:rPr lang="el-GR" sz="1600" b="1" dirty="0" smtClean="0">
                <a:latin typeface="Times New Roman" pitchFamily="18" charset="0"/>
                <a:cs typeface="Times New Roman" pitchFamily="18" charset="0"/>
              </a:rPr>
              <a:t>Πληροφορίες-εγγραφές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l-GR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lazou2011.ancientorchesis@gmail.com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Ελεύθερη είσοδος </a:t>
            </a:r>
          </a:p>
          <a:p>
            <a:pPr marL="914400" indent="-914400">
              <a:defRPr/>
            </a:pPr>
            <a:r>
              <a:rPr lang="el-GR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*Συμμετοχή στο σεμινάριο &amp; λουτρό </a:t>
            </a:r>
            <a:r>
              <a:rPr lang="el-GR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 Ευρώ</a:t>
            </a:r>
          </a:p>
        </p:txBody>
      </p:sp>
      <p:pic>
        <p:nvPicPr>
          <p:cNvPr id="9229" name="Picture 16" descr="https://scontent.fath3-4.fna.fbcdn.net/v/t1.15752-9/64628057_700092853758011_5841960390841335808_n.png?_nc_cat=107&amp;_nc_sid=ae9488&amp;_nc_ohc=77OnFoZQacQAX_jcDGQ&amp;_nc_ht=scontent.fath3-4.fna&amp;oh=8dc5066bb45fbf2ae47fb830abb0bd1a&amp;oe=5F8FD47B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50238" y="5962220"/>
            <a:ext cx="893762" cy="895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18" descr="https://scontent.fath3-4.fna.fbcdn.net/v/t1.15752-9/49790984_332269120711439_2920134297316753408_n.png?_nc_cat=108&amp;_nc_sid=ae9488&amp;_nc_ohc=rYzb9aBLaLgAX8j_iD7&amp;_nc_ht=scontent.fath3-4.fna&amp;oh=ad1c8556cfc6dcc0d13885041503ee45&amp;oe=5F91B0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64475" y="5257800"/>
            <a:ext cx="1279525" cy="704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91400" y="6013466"/>
            <a:ext cx="844534" cy="8445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4" name="Picture 7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62051" y="0"/>
            <a:ext cx="947738" cy="9514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8" descr="C:\Users\lazou\Pictures\Techno.Choro.Log.I.C.a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29000" y="0"/>
            <a:ext cx="617703" cy="838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2133601" y="0"/>
            <a:ext cx="129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Διεθνές Κέντρο Έρευνας &amp; Διάδοσης Λόγου, Τέχνης &amp; Χορού</a:t>
            </a:r>
            <a:endParaRPr lang="en-US" sz="1200" i="1" dirty="0"/>
          </a:p>
        </p:txBody>
      </p:sp>
      <p:pic>
        <p:nvPicPr>
          <p:cNvPr id="3" name="Picture 6" descr="C:\Users\lazou\Desktop\ΟΡΧΗΣΗ\flower 2 11 Eternity\Photos\ΦΩΤΟ ΛΑΒΥΡΙΝΘΟΥ_Page_2.jp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914400"/>
            <a:ext cx="2277487" cy="8080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6" name="Picture 11" descr="C:\Users\lazou\Desktop\ΧΟΡΕΥΟΝΤΑΣ ΜΕ ΤΗ ΦΩΝΗ ΤΩΝ ΑΓΑΛΜΑΤΩΝ.jp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 l="5281"/>
          <a:stretch>
            <a:fillRect/>
          </a:stretch>
        </p:blipFill>
        <p:spPr bwMode="auto">
          <a:xfrm>
            <a:off x="-17" y="914400"/>
            <a:ext cx="5842000" cy="5943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227" name="Picture 11" descr="C:\Users\lazou\Desktop\ΠΡΟΒΑ ΠΕΡΣΩΝ\received_374858863509975.jpe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949566" y="859913"/>
            <a:ext cx="2892417" cy="1760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0" indent="-914400" algn="r">
              <a:defRPr/>
            </a:pPr>
            <a:r>
              <a:rPr lang="en-US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l-GR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Dancing with the Voice of the Statues</a:t>
            </a:r>
            <a:r>
              <a:rPr lang="el-GR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l-GR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30" name="Picture 14" descr="https://scontent.fath3-4.fna.fbcdn.net/v/t1.15752-0/p280x280/119450457_371228687220446_2732562943207767687_n.jpg?_nc_cat=102&amp;_nc_sid=ae9488&amp;_nc_ohc=SuQOgL-0WxIAX-mFC4d&amp;_nc_ht=scontent.fath3-4.fna&amp;tp=6&amp;oh=639c069806559fce1a4e27f394e67027&amp;oe=5F90F0F7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</a:blip>
          <a:srcRect b="6945"/>
          <a:stretch>
            <a:fillRect/>
          </a:stretch>
        </p:blipFill>
        <p:spPr bwMode="auto">
          <a:xfrm>
            <a:off x="5842000" y="914400"/>
            <a:ext cx="3302000" cy="594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0" y="1143000"/>
            <a:ext cx="9144000" cy="43088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indent="-914400" algn="r">
              <a:defRPr/>
            </a:pPr>
            <a:r>
              <a:rPr lang="el-GR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Saturday</a:t>
            </a:r>
            <a:r>
              <a:rPr lang="el-G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 &amp;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Sunday </a:t>
            </a:r>
            <a:r>
              <a:rPr lang="el-G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August </a:t>
            </a:r>
            <a:r>
              <a:rPr lang="el-G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el-GR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r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Municipality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Loutraki-Perachora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914400" indent="-914400" algn="r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Community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Pissia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marL="914400" indent="-914400" algn="r">
              <a:defRPr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914400" algn="r"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PROGRAM</a:t>
            </a:r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914400" algn="r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Saturday </a:t>
            </a:r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21/8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l-GR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r">
              <a:defRPr/>
            </a:pP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Kalabria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Club </a:t>
            </a:r>
            <a:r>
              <a:rPr lang="el-GR" sz="2000" i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pm</a:t>
            </a:r>
            <a:endParaRPr lang="el-GR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r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Sunday </a:t>
            </a:r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22/8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indent="-914400" algn="r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Demotic Park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Basket Courtyard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12pm</a:t>
            </a:r>
            <a:endParaRPr lang="el-GR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r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Seminars Room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Loutraki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Spa </a:t>
            </a:r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4-6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pm</a:t>
            </a:r>
            <a:r>
              <a:rPr lang="el-GR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el-GR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r">
              <a:defRPr/>
            </a:pPr>
            <a:endParaRPr lang="en-US" sz="1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r">
              <a:defRPr/>
            </a:pPr>
            <a:r>
              <a:rPr lang="en-US" sz="16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l-GR" sz="16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Με ενδεχόμενη αλλαγή </a:t>
            </a:r>
            <a:endParaRPr lang="en-US" sz="16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r">
              <a:defRPr/>
            </a:pPr>
            <a:r>
              <a:rPr lang="el-GR" sz="16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λόγω </a:t>
            </a:r>
            <a:r>
              <a:rPr lang="en-US" sz="16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Covid-19</a:t>
            </a:r>
            <a:r>
              <a:rPr lang="el-GR" sz="16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indent="-914400">
              <a:defRPr/>
            </a:pPr>
            <a:endParaRPr lang="en-U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8" name="Rectangle 14"/>
          <p:cNvSpPr>
            <a:spLocks noChangeArrowheads="1"/>
          </p:cNvSpPr>
          <p:nvPr/>
        </p:nvSpPr>
        <p:spPr bwMode="auto">
          <a:xfrm>
            <a:off x="0" y="0"/>
            <a:ext cx="1323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Study Group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of Ancient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Orchesis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Dora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Stratou</a:t>
            </a:r>
            <a:endParaRPr lang="en-US" sz="1200" i="1" dirty="0"/>
          </a:p>
        </p:txBody>
      </p:sp>
      <p:sp>
        <p:nvSpPr>
          <p:cNvPr id="16" name="Rectangle 15"/>
          <p:cNvSpPr/>
          <p:nvPr/>
        </p:nvSpPr>
        <p:spPr>
          <a:xfrm>
            <a:off x="0" y="1905000"/>
            <a:ext cx="6096000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defRPr/>
            </a:pPr>
            <a:endParaRPr lang="el-GR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endParaRPr lang="en-US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Conception/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mise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en scene</a:t>
            </a:r>
            <a:r>
              <a:rPr lang="el-GR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Anna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Lazou</a:t>
            </a:r>
            <a:endParaRPr lang="el-GR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Choreographic study &amp; presentation</a:t>
            </a:r>
            <a:endParaRPr lang="el-GR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Study Group &amp; Athens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Orchesis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Ensemble</a:t>
            </a:r>
          </a:p>
          <a:p>
            <a:pPr marL="914400" indent="-914400">
              <a:defRPr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Collaborating Artists</a:t>
            </a:r>
            <a:endParaRPr lang="el-GR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With the support of</a:t>
            </a:r>
            <a:endParaRPr lang="el-GR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Linos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’ Association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endParaRPr lang="el-GR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endParaRPr lang="el-GR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endParaRPr lang="el-GR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endParaRPr lang="en-US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endParaRPr lang="el-GR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Tx/>
              <a:buChar char="-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Ancient Lyre -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Kitharis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Dimitris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Nossis</a:t>
            </a:r>
            <a:endParaRPr lang="el-GR" sz="1600" b="1" i="1" dirty="0"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Tx/>
              <a:buChar char="-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Participating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music, dance, theatre artists &amp; poets</a:t>
            </a:r>
            <a:endParaRPr lang="el-GR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endParaRPr lang="en-US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Information-Registration:</a:t>
            </a:r>
            <a:r>
              <a:rPr lang="el-GR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lazou2011.ancientorchesis@gmail.com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Free Entrance</a:t>
            </a:r>
            <a:endParaRPr lang="el-GR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defRPr/>
            </a:pPr>
            <a:r>
              <a:rPr lang="el-GR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Participation to the Seminar &amp; Spa</a:t>
            </a:r>
            <a:r>
              <a:rPr lang="el-GR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Euro</a:t>
            </a:r>
            <a:endParaRPr lang="el-GR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9" name="Picture 16" descr="https://scontent.fath3-4.fna.fbcdn.net/v/t1.15752-9/64628057_700092853758011_5841960390841335808_n.png?_nc_cat=107&amp;_nc_sid=ae9488&amp;_nc_ohc=77OnFoZQacQAX_jcDGQ&amp;_nc_ht=scontent.fath3-4.fna&amp;oh=8dc5066bb45fbf2ae47fb830abb0bd1a&amp;oe=5F8FD47B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50238" y="5962220"/>
            <a:ext cx="893762" cy="895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18" descr="https://scontent.fath3-4.fna.fbcdn.net/v/t1.15752-9/49790984_332269120711439_2920134297316753408_n.png?_nc_cat=108&amp;_nc_sid=ae9488&amp;_nc_ohc=rYzb9aBLaLgAX8j_iD7&amp;_nc_ht=scontent.fath3-4.fna&amp;oh=ad1c8556cfc6dcc0d13885041503ee45&amp;oe=5F91B0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64475" y="5257800"/>
            <a:ext cx="1279525" cy="704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91400" y="6013466"/>
            <a:ext cx="844534" cy="8445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4" name="Picture 7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62051" y="0"/>
            <a:ext cx="947738" cy="9514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8" descr="C:\Users\lazou\Pictures\Techno.Choro.Log.I.C.a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29000" y="0"/>
            <a:ext cx="617703" cy="838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2133601" y="0"/>
            <a:ext cx="129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International Research Center Logos, Art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&amp; Dance</a:t>
            </a:r>
            <a:endParaRPr lang="en-US" sz="1200" i="1" dirty="0"/>
          </a:p>
        </p:txBody>
      </p:sp>
      <p:pic>
        <p:nvPicPr>
          <p:cNvPr id="3" name="Picture 6" descr="C:\Users\lazou\Desktop\ΟΡΧΗΣΗ\flower 2 11 Eternity\Photos\ΦΩΤΟ ΛΑΒΥΡΙΝΘΟΥ_Page_2.jp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914400"/>
            <a:ext cx="2277487" cy="8080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6" name="Picture 11" descr="C:\Users\lazou\Desktop\ΧΟΡΕΥΟΝΤΑΣ ΜΕ ΤΗ ΦΩΝΗ ΤΩΝ ΑΓΑΛΜΑΤΩΝ.jp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 l="5281"/>
          <a:stretch>
            <a:fillRect/>
          </a:stretch>
        </p:blipFill>
        <p:spPr bwMode="auto">
          <a:xfrm>
            <a:off x="0" y="0"/>
            <a:ext cx="5842000" cy="601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0" indent="-914400" algn="r">
              <a:defRPr/>
            </a:pPr>
            <a:r>
              <a:rPr lang="el-GR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l-GR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30" name="Picture 14" descr="https://scontent.fath3-4.fna.fbcdn.net/v/t1.15752-0/p280x280/119450457_371228687220446_2732562943207767687_n.jpg?_nc_cat=102&amp;_nc_sid=ae9488&amp;_nc_ohc=SuQOgL-0WxIAX-mFC4d&amp;_nc_ht=scontent.fath3-4.fna&amp;tp=6&amp;oh=639c069806559fce1a4e27f394e67027&amp;oe=5F90F0F7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 b="6945"/>
          <a:stretch>
            <a:fillRect/>
          </a:stretch>
        </p:blipFill>
        <p:spPr bwMode="auto">
          <a:xfrm>
            <a:off x="5791200" y="1143000"/>
            <a:ext cx="3352800" cy="571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206" name="Rectangle 18"/>
          <p:cNvSpPr>
            <a:spLocks noChangeArrowheads="1"/>
          </p:cNvSpPr>
          <p:nvPr/>
        </p:nvSpPr>
        <p:spPr bwMode="auto">
          <a:xfrm>
            <a:off x="3581400" y="0"/>
            <a:ext cx="5562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b="1" i="1" dirty="0" smtClean="0"/>
              <a:t>                Εργαστήρια Χορού &amp; αρχαίου δράματος</a:t>
            </a:r>
            <a:endParaRPr lang="en-US" b="1" i="1" dirty="0" smtClean="0"/>
          </a:p>
          <a:p>
            <a:pPr algn="ctr"/>
            <a:r>
              <a:rPr lang="en-US" b="1" i="1" dirty="0" smtClean="0"/>
              <a:t>       </a:t>
            </a:r>
            <a:r>
              <a:rPr lang="el-GR" b="1" i="1" dirty="0" smtClean="0"/>
              <a:t>      Αύγουστος </a:t>
            </a:r>
            <a:r>
              <a:rPr lang="en-US" b="1" i="1" dirty="0" smtClean="0"/>
              <a:t>31-</a:t>
            </a:r>
            <a:r>
              <a:rPr lang="el-GR" b="1" i="1" dirty="0" err="1" smtClean="0"/>
              <a:t>Σεπτ</a:t>
            </a:r>
            <a:r>
              <a:rPr lang="el-GR" b="1" i="1" dirty="0" smtClean="0"/>
              <a:t>.</a:t>
            </a:r>
            <a:r>
              <a:rPr lang="en-US" b="1" i="1" dirty="0" smtClean="0"/>
              <a:t> 2 2021</a:t>
            </a:r>
          </a:p>
          <a:p>
            <a:pPr algn="ctr"/>
            <a:r>
              <a:rPr lang="el-G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Αρχαία Ελληνική Ποίηση &amp; Χορός</a:t>
            </a:r>
            <a:endParaRPr lang="en-US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ctr"/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l-G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Από τη Σαπφώ στον </a:t>
            </a:r>
            <a:r>
              <a:rPr lang="el-G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Μεσομήδη</a:t>
            </a:r>
            <a:endParaRPr lang="en-US" b="1" i="1" dirty="0"/>
          </a:p>
        </p:txBody>
      </p:sp>
      <p:sp>
        <p:nvSpPr>
          <p:cNvPr id="8207" name="Rectangle 19"/>
          <p:cNvSpPr>
            <a:spLocks noChangeArrowheads="1"/>
          </p:cNvSpPr>
          <p:nvPr/>
        </p:nvSpPr>
        <p:spPr bwMode="auto">
          <a:xfrm>
            <a:off x="6019800" y="6027003"/>
            <a:ext cx="312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indent="-914400" algn="r"/>
            <a:r>
              <a:rPr lang="el-GR" sz="1600" b="1" dirty="0" smtClean="0">
                <a:latin typeface="Times New Roman" pitchFamily="18" charset="0"/>
                <a:cs typeface="Times New Roman" pitchFamily="18" charset="0"/>
              </a:rPr>
              <a:t>Δυνατότητα συμμετοχής μέσω</a:t>
            </a:r>
            <a:endParaRPr lang="el-GR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hlinkClick r:id="rId5"/>
            </a:endParaRPr>
          </a:p>
          <a:p>
            <a:pPr marL="914400" indent="-914400" algn="r"/>
            <a:r>
              <a:rPr lang="en-US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www.zoom.us</a:t>
            </a:r>
            <a:r>
              <a:rPr lang="en-US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l-GR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Audiovisual material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video)</a:t>
            </a:r>
            <a:endParaRPr lang="en-US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8" descr="C:\Users\lazou\Downloads\ΤΜΗΜΑ ΠΕΙΡΑΙΑ ΤΟΥ ΔΙΕΘΝΟΥΣ ΣΥΜΒΟΥΛΙΟΥ ΧΟΡΟΥ ΧΩΡΙΣ UNESCO β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971800" y="152400"/>
            <a:ext cx="757903" cy="8382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Rectangle 22"/>
          <p:cNvSpPr/>
          <p:nvPr/>
        </p:nvSpPr>
        <p:spPr>
          <a:xfrm>
            <a:off x="0" y="5196007"/>
            <a:ext cx="67056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In the context of an ongoing research for the Hellenic Cultural Heritage of Dance, Philosophy &amp; Drama, </a:t>
            </a:r>
          </a:p>
          <a:p>
            <a:pPr algn="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you are invited to a series of workshops &amp; webinars in Greek &amp; English Language.</a:t>
            </a:r>
            <a:endParaRPr lang="en-US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Registered students can receive International Certification of 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Ancient </a:t>
            </a:r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Orchesis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Studies 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on request.</a:t>
            </a:r>
          </a:p>
          <a:p>
            <a:pPr algn="r"/>
            <a:r>
              <a:rPr lang="en-US" sz="1100" b="1" dirty="0" smtClean="0">
                <a:latin typeface="Times New Roman" pitchFamily="18" charset="0"/>
                <a:cs typeface="Times New Roman" pitchFamily="18" charset="0"/>
                <a:hlinkClick r:id="rId7"/>
              </a:rPr>
              <a:t>Scientific Coordination Anna </a:t>
            </a:r>
            <a:r>
              <a:rPr lang="en-US" sz="1100" b="1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Lazou</a:t>
            </a:r>
            <a:endParaRPr lang="en-US" sz="1100" b="1" dirty="0" smtClean="0">
              <a:latin typeface="Times New Roman" pitchFamily="18" charset="0"/>
              <a:cs typeface="Times New Roman" pitchFamily="18" charset="0"/>
              <a:hlinkClick r:id="rId7"/>
            </a:endParaRPr>
          </a:p>
          <a:p>
            <a:pPr algn="r"/>
            <a:endParaRPr lang="en-US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hlinkClick r:id="rId8"/>
            </a:endParaRPr>
          </a:p>
          <a:p>
            <a:pPr algn="r"/>
            <a:r>
              <a:rPr lang="el-GR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 </a:t>
            </a:r>
            <a:endParaRPr lang="en-US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Contact  Information &amp; Registration: </a:t>
            </a:r>
            <a:r>
              <a:rPr lang="el-GR" sz="1200" b="1" dirty="0" smtClean="0">
                <a:latin typeface="Times New Roman" pitchFamily="18" charset="0"/>
                <a:cs typeface="Times New Roman" pitchFamily="18" charset="0"/>
                <a:hlinkClick r:id="rId7"/>
              </a:rPr>
              <a:t>lazou2011.ancientorchesis@gmail.com,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rId9"/>
              </a:rPr>
              <a:t>tclog21@gmail.com</a:t>
            </a: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Mob. 6947206828 &amp;</a:t>
            </a:r>
            <a:r>
              <a:rPr lang="el-GR" sz="1200" b="1" dirty="0" smtClean="0">
                <a:latin typeface="Times New Roman" pitchFamily="18" charset="0"/>
                <a:cs typeface="Times New Roman" pitchFamily="18" charset="0"/>
                <a:hlinkClick r:id="rId7"/>
              </a:rPr>
              <a:t>WhatsApp</a:t>
            </a:r>
            <a:r>
              <a:rPr lang="el-GR" sz="1200" b="1" dirty="0" smtClean="0">
                <a:latin typeface="Times New Roman" pitchFamily="18" charset="0"/>
                <a:cs typeface="Times New Roman" pitchFamily="18" charset="0"/>
              </a:rPr>
              <a:t>+306970129707   </a:t>
            </a: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Costs: 120 Euro (workshop &amp; 2 nights accommodation per person)</a:t>
            </a:r>
            <a:endParaRPr lang="el-GR" sz="1200" b="1" dirty="0">
              <a:latin typeface="Times New Roman" pitchFamily="18" charset="0"/>
              <a:cs typeface="Times New Roman" pitchFamily="18" charset="0"/>
              <a:hlinkClick r:id="rId8"/>
            </a:endParaRPr>
          </a:p>
        </p:txBody>
      </p:sp>
      <p:sp>
        <p:nvSpPr>
          <p:cNvPr id="8200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</a:p>
          <a:p>
            <a:pPr algn="ctr"/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Τρίτη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31/8 - 20:30 </a:t>
            </a:r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ώρα Ελλάδας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Η ομάδα μελέτης αρχαίας όρχησης</a:t>
            </a:r>
          </a:p>
          <a:p>
            <a:pPr algn="ctr"/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σας προσκαλεί στο </a:t>
            </a:r>
            <a:r>
              <a:rPr lang="el-GR" sz="2000" b="1" i="1" dirty="0" err="1" smtClean="0">
                <a:latin typeface="Times New Roman" pitchFamily="18" charset="0"/>
                <a:cs typeface="Times New Roman" pitchFamily="18" charset="0"/>
              </a:rPr>
              <a:t>Ελληνικόν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i="1" dirty="0" err="1" smtClean="0">
                <a:latin typeface="Times New Roman" pitchFamily="18" charset="0"/>
                <a:cs typeface="Times New Roman" pitchFamily="18" charset="0"/>
              </a:rPr>
              <a:t>Ειδύλλιον</a:t>
            </a:r>
            <a:endParaRPr lang="el-G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στα </a:t>
            </a:r>
            <a:r>
              <a:rPr lang="el-GR" sz="2000" b="1" dirty="0" err="1" smtClean="0">
                <a:latin typeface="Times New Roman" pitchFamily="18" charset="0"/>
                <a:cs typeface="Times New Roman" pitchFamily="18" charset="0"/>
              </a:rPr>
              <a:t>Σελιανίτικα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-Αίγιο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για την παρουσίαση μιας χορευτικής παράστασης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πατώντας πάνω στα βήματα ποιητών &amp; μουσικών                              </a:t>
            </a:r>
          </a:p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της αρχαίας Ελλάδας</a:t>
            </a:r>
          </a:p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Ακολουθεί διήμερο βιωματικό </a:t>
            </a:r>
          </a:p>
          <a:p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εργαστήριο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Χορού &amp; Λόγου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στην αρχαία-νέα Ελληνική </a:t>
            </a:r>
          </a:p>
          <a:p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&amp; Αγγλική γλώσσα</a:t>
            </a:r>
          </a:p>
          <a:p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για όλους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el-GR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lazou\Pictures\ORCHESIS GROUPa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1600" y="152400"/>
            <a:ext cx="832772" cy="8381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4578" name="AutoShape 2" descr="https://mail.google.com/mail/u/0?ui=2&amp;ik=1231e81f30&amp;attid=0.1.2&amp;permmsgid=msg-f:1704991830551218680&amp;th=17a9590954f2c9f8&amp;view=fimg&amp;sz=s0-l75-ft&amp;attbid=ANGjdJ8Cbm-zCWSsqobgafTLNChU4qGHDmK71YabIt7cwW6B4iV0KrfI4X_61M8qinQ58BcZFCNZrAWktV-gQDu4BX2QjoduGUEMxAOgRKaZQ9KboowRov46tYnDALI&amp;disp=emb"/>
          <p:cNvSpPr>
            <a:spLocks noChangeAspect="1" noChangeArrowheads="1"/>
          </p:cNvSpPr>
          <p:nvPr/>
        </p:nvSpPr>
        <p:spPr bwMode="auto">
          <a:xfrm>
            <a:off x="155575" y="8096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219200"/>
            <a:ext cx="342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Ανδρέας</a:t>
            </a:r>
            <a:r>
              <a:rPr kumimoji="0" lang="el-GR" sz="13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l-GR" sz="1300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Ντρέκης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l-G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Ιδρυτής &amp; διευθυντής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l-GR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Ελληνκόν</a:t>
            </a:r>
            <a:r>
              <a:rPr kumimoji="0" lang="el-GR" sz="13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l-GR" sz="13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Ειδύλλιον</a:t>
            </a:r>
            <a:r>
              <a:rPr kumimoji="0" lang="el-GR" sz="13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-Κήπος των Μουσών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/>
            </a:r>
            <a:b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el-G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Κυανής Ακτής 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20 25100 </a:t>
            </a:r>
            <a:r>
              <a:rPr kumimoji="0" lang="el-GR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Σελιανίτικα</a:t>
            </a:r>
            <a:r>
              <a:rPr kumimoji="0" lang="el-G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-</a:t>
            </a:r>
            <a:r>
              <a:rPr kumimoji="0" lang="el-GR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Αίγιον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/>
            </a:r>
            <a:b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el-GR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Τηλ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.: 0030 210.3461034</a:t>
            </a:r>
            <a:b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el-GR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Κιν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.: 0030 6972263356</a:t>
            </a:r>
            <a:b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E-Mail:  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Helvetica"/>
                <a:cs typeface="Arial" pitchFamily="34" charset="0"/>
                <a:hlinkClick r:id="rId11"/>
              </a:rPr>
              <a:t>info@idyllion.eu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Helvetica"/>
                <a:cs typeface="Arial" pitchFamily="34" charset="0"/>
              </a:rPr>
              <a:t>,</a:t>
            </a:r>
            <a:r>
              <a:rPr kumimoji="0" lang="en-US" sz="1300" b="0" i="0" u="none" strike="noStrike" cap="none" normalizeH="0" dirty="0" smtClean="0">
                <a:ln>
                  <a:noFill/>
                </a:ln>
                <a:solidFill>
                  <a:srgbClr val="1155CC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Helvetica"/>
                <a:cs typeface="Arial" pitchFamily="34" charset="0"/>
                <a:hlinkClick r:id="rId12"/>
              </a:rPr>
              <a:t>www.idyllion.eu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AutoShape 4" descr="https://mail.google.com/mail/u/0?ui=2&amp;ik=1231e81f30&amp;attid=0.1.2&amp;permmsgid=msg-f:1704991830551218680&amp;th=17a9590954f2c9f8&amp;view=fimg&amp;sz=s0-l75-ft&amp;attbid=ANGjdJ8Cbm-zCWSsqobgafTLNChU4qGHDmK71YabIt7cwW6B4iV0KrfI4X_61M8qinQ58BcZFCNZrAWktV-gQDu4BX2QjoduGUEMxAOgRKaZQ9KboowRov46tYnDALI&amp;disp=emb"/>
          <p:cNvSpPr>
            <a:spLocks noChangeAspect="1" noChangeArrowheads="1"/>
          </p:cNvSpPr>
          <p:nvPr/>
        </p:nvSpPr>
        <p:spPr bwMode="auto">
          <a:xfrm>
            <a:off x="155575" y="8096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83" name="Picture 7" descr="C:\Users\lazou\Downloads\logo_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" y="0"/>
            <a:ext cx="990600" cy="11819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4" name="Picture 8" descr="C:\Users\lazou\Pictures\Techno.Choro.Log.I.C.a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0" y="152400"/>
            <a:ext cx="617703" cy="838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86" name="Picture 10" descr="https://www.idyllion.eu/images/slider/ydillion_18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475438" y="3429000"/>
            <a:ext cx="4668562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6" name="Picture 11" descr="C:\Users\lazou\Desktop\ΧΟΡΕΥΟΝΤΑΣ ΜΕ ΤΗ ΦΩΝΗ ΤΩΝ ΑΓΑΛΜΑΤΩΝ.jp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 l="5281"/>
          <a:stretch>
            <a:fillRect/>
          </a:stretch>
        </p:blipFill>
        <p:spPr bwMode="auto">
          <a:xfrm>
            <a:off x="0" y="0"/>
            <a:ext cx="5842000" cy="601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0" indent="-914400" algn="r">
              <a:defRPr/>
            </a:pPr>
            <a:r>
              <a:rPr lang="el-GR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l-GR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30" name="Picture 14" descr="https://scontent.fath3-4.fna.fbcdn.net/v/t1.15752-0/p280x280/119450457_371228687220446_2732562943207767687_n.jpg?_nc_cat=102&amp;_nc_sid=ae9488&amp;_nc_ohc=SuQOgL-0WxIAX-mFC4d&amp;_nc_ht=scontent.fath3-4.fna&amp;tp=6&amp;oh=639c069806559fce1a4e27f394e67027&amp;oe=5F90F0F7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 b="6945"/>
          <a:stretch>
            <a:fillRect/>
          </a:stretch>
        </p:blipFill>
        <p:spPr bwMode="auto">
          <a:xfrm>
            <a:off x="5791200" y="1143000"/>
            <a:ext cx="3352800" cy="571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206" name="Rectangle 18"/>
          <p:cNvSpPr>
            <a:spLocks noChangeArrowheads="1"/>
          </p:cNvSpPr>
          <p:nvPr/>
        </p:nvSpPr>
        <p:spPr bwMode="auto">
          <a:xfrm>
            <a:off x="3581400" y="0"/>
            <a:ext cx="5562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/>
              <a:t>         Dance &amp; Drama Workshops  </a:t>
            </a:r>
          </a:p>
          <a:p>
            <a:pPr algn="ctr"/>
            <a:r>
              <a:rPr lang="en-US" b="1" i="1" dirty="0" smtClean="0"/>
              <a:t>        August 31-Sept 2 2021</a:t>
            </a:r>
          </a:p>
          <a:p>
            <a:pPr algn="ctr"/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Ancient Greek Poetry &amp; Dances: </a:t>
            </a:r>
          </a:p>
          <a:p>
            <a:pPr marL="914400" indent="-914400" algn="ctr"/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From Sappho to </a:t>
            </a:r>
            <a:r>
              <a:rPr lang="en-US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Mesomedes</a:t>
            </a:r>
            <a:endParaRPr lang="en-US" b="1" i="1" dirty="0"/>
          </a:p>
        </p:txBody>
      </p:sp>
      <p:sp>
        <p:nvSpPr>
          <p:cNvPr id="8207" name="Rectangle 19"/>
          <p:cNvSpPr>
            <a:spLocks noChangeArrowheads="1"/>
          </p:cNvSpPr>
          <p:nvPr/>
        </p:nvSpPr>
        <p:spPr bwMode="auto">
          <a:xfrm>
            <a:off x="6019800" y="6027003"/>
            <a:ext cx="312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indent="-914400" algn="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Possibility to participate with</a:t>
            </a:r>
            <a:endParaRPr lang="el-GR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hlinkClick r:id="rId5"/>
            </a:endParaRPr>
          </a:p>
          <a:p>
            <a:pPr marL="914400" indent="-914400" algn="r"/>
            <a:r>
              <a:rPr lang="en-US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www.zoom.us</a:t>
            </a:r>
            <a:r>
              <a:rPr lang="en-US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l-GR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Audiovisual material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video)</a:t>
            </a:r>
            <a:endParaRPr lang="en-US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8" descr="C:\Users\lazou\Downloads\ΤΜΗΜΑ ΠΕΙΡΑΙΑ ΤΟΥ ΔΙΕΘΝΟΥΣ ΣΥΜΒΟΥΛΙΟΥ ΧΟΡΟΥ ΧΩΡΙΣ UNESCO β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048000" y="152400"/>
            <a:ext cx="757903" cy="8382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Rectangle 22"/>
          <p:cNvSpPr/>
          <p:nvPr/>
        </p:nvSpPr>
        <p:spPr>
          <a:xfrm>
            <a:off x="0" y="5196007"/>
            <a:ext cx="67056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In the context of an ongoing research for the Hellenic Cultural Heritage of Dance, Philosophy &amp; Drama, </a:t>
            </a:r>
          </a:p>
          <a:p>
            <a:pPr algn="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you are invited to a series of workshops &amp; webinars in Greek &amp; English Language.</a:t>
            </a:r>
            <a:endParaRPr lang="en-US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Registered students can receive International Certification of 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Ancient </a:t>
            </a:r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Orchesis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Studies 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on request.</a:t>
            </a:r>
          </a:p>
          <a:p>
            <a:pPr algn="r"/>
            <a:r>
              <a:rPr lang="en-US" sz="1100" b="1" dirty="0" smtClean="0">
                <a:latin typeface="Times New Roman" pitchFamily="18" charset="0"/>
                <a:cs typeface="Times New Roman" pitchFamily="18" charset="0"/>
                <a:hlinkClick r:id="rId7"/>
              </a:rPr>
              <a:t>Scientific Coordination Anna </a:t>
            </a:r>
            <a:r>
              <a:rPr lang="en-US" sz="1100" b="1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Lazou</a:t>
            </a:r>
            <a:endParaRPr lang="en-US" sz="1100" b="1" dirty="0" smtClean="0">
              <a:latin typeface="Times New Roman" pitchFamily="18" charset="0"/>
              <a:cs typeface="Times New Roman" pitchFamily="18" charset="0"/>
              <a:hlinkClick r:id="rId7"/>
            </a:endParaRPr>
          </a:p>
          <a:p>
            <a:pPr algn="r"/>
            <a:endParaRPr lang="en-US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hlinkClick r:id="rId8"/>
            </a:endParaRPr>
          </a:p>
          <a:p>
            <a:pPr algn="r"/>
            <a:r>
              <a:rPr lang="el-GR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 </a:t>
            </a:r>
            <a:endParaRPr lang="en-US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Contact  Information &amp; Registration: </a:t>
            </a:r>
            <a:r>
              <a:rPr lang="el-GR" sz="1200" b="1" dirty="0" smtClean="0">
                <a:latin typeface="Times New Roman" pitchFamily="18" charset="0"/>
                <a:cs typeface="Times New Roman" pitchFamily="18" charset="0"/>
                <a:hlinkClick r:id="rId7"/>
              </a:rPr>
              <a:t>lazou2011.ancientorchesis@gmail.com,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rId9"/>
              </a:rPr>
              <a:t>tclog21@gmail.com</a:t>
            </a: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Mob. 6947206828 &amp;</a:t>
            </a:r>
            <a:r>
              <a:rPr lang="el-GR" sz="1200" b="1" dirty="0" smtClean="0">
                <a:latin typeface="Times New Roman" pitchFamily="18" charset="0"/>
                <a:cs typeface="Times New Roman" pitchFamily="18" charset="0"/>
                <a:hlinkClick r:id="rId7"/>
              </a:rPr>
              <a:t>WhatsApp</a:t>
            </a:r>
            <a:r>
              <a:rPr lang="el-GR" sz="1200" b="1" dirty="0" smtClean="0">
                <a:latin typeface="Times New Roman" pitchFamily="18" charset="0"/>
                <a:cs typeface="Times New Roman" pitchFamily="18" charset="0"/>
              </a:rPr>
              <a:t>+306970129707   </a:t>
            </a: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Costs: 120 Euro (workshop &amp; 2 nights accommodation per person)</a:t>
            </a:r>
            <a:endParaRPr lang="el-GR" sz="1200" b="1" dirty="0">
              <a:latin typeface="Times New Roman" pitchFamily="18" charset="0"/>
              <a:cs typeface="Times New Roman" pitchFamily="18" charset="0"/>
              <a:hlinkClick r:id="rId8"/>
            </a:endParaRPr>
          </a:p>
        </p:txBody>
      </p:sp>
      <p:sp>
        <p:nvSpPr>
          <p:cNvPr id="8200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On Tuesday, 31/8 - 20:30 Greek Time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the Study Group of Ancient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Orchesis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invites you to the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Hellenikon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Idyllion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in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Selianitika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Egion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for the presentation of a dance performance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following the steps of ancient Greek poets &amp; musicians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A 2-Days (1-2 Sept)</a:t>
            </a:r>
          </a:p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Dance &amp; Song Workshop </a:t>
            </a:r>
          </a:p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for all will follow</a:t>
            </a:r>
          </a:p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in ancient - modern Greek</a:t>
            </a:r>
          </a:p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&amp; English language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el-GR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lazou\Pictures\ORCHESIS GROUPa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95400" y="152400"/>
            <a:ext cx="832772" cy="8381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4578" name="AutoShape 2" descr="https://mail.google.com/mail/u/0?ui=2&amp;ik=1231e81f30&amp;attid=0.1.2&amp;permmsgid=msg-f:1704991830551218680&amp;th=17a9590954f2c9f8&amp;view=fimg&amp;sz=s0-l75-ft&amp;attbid=ANGjdJ8Cbm-zCWSsqobgafTLNChU4qGHDmK71YabIt7cwW6B4iV0KrfI4X_61M8qinQ58BcZFCNZrAWktV-gQDu4BX2QjoduGUEMxAOgRKaZQ9KboowRov46tYnDALI&amp;disp=emb"/>
          <p:cNvSpPr>
            <a:spLocks noChangeAspect="1" noChangeArrowheads="1"/>
          </p:cNvSpPr>
          <p:nvPr/>
        </p:nvSpPr>
        <p:spPr bwMode="auto">
          <a:xfrm>
            <a:off x="155575" y="8096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295400"/>
            <a:ext cx="342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Andreas </a:t>
            </a:r>
            <a:r>
              <a:rPr kumimoji="0" lang="en-US" sz="13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Drekis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Gründer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und </a:t>
            </a: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Leiter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Hellenikon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Idyllion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Garten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der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Musen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/>
            </a:r>
            <a:b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Kyanis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Aktis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20 GR-25100 </a:t>
            </a:r>
            <a:r>
              <a:rPr kumimoji="0" 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Selianitika-Egion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/>
            </a:r>
            <a:b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Tel.: 0030 210.3461034</a:t>
            </a:r>
            <a:b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Mobil.: 0030 6972263356</a:t>
            </a:r>
            <a:b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E-Mail:  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Helvetica"/>
                <a:cs typeface="Arial" pitchFamily="34" charset="0"/>
                <a:hlinkClick r:id="rId11"/>
              </a:rPr>
              <a:t>info@idyllion.eu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Helvetica"/>
                <a:cs typeface="Arial" pitchFamily="34" charset="0"/>
              </a:rPr>
              <a:t>,</a:t>
            </a:r>
            <a:r>
              <a:rPr kumimoji="0" lang="en-US" sz="1300" b="0" i="0" u="none" strike="noStrike" cap="none" normalizeH="0" dirty="0" smtClean="0">
                <a:ln>
                  <a:noFill/>
                </a:ln>
                <a:solidFill>
                  <a:srgbClr val="1155CC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Helvetica"/>
                <a:cs typeface="Arial" pitchFamily="34" charset="0"/>
                <a:hlinkClick r:id="rId12"/>
              </a:rPr>
              <a:t>www.idyllion.eu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AutoShape 4" descr="https://mail.google.com/mail/u/0?ui=2&amp;ik=1231e81f30&amp;attid=0.1.2&amp;permmsgid=msg-f:1704991830551218680&amp;th=17a9590954f2c9f8&amp;view=fimg&amp;sz=s0-l75-ft&amp;attbid=ANGjdJ8Cbm-zCWSsqobgafTLNChU4qGHDmK71YabIt7cwW6B4iV0KrfI4X_61M8qinQ58BcZFCNZrAWktV-gQDu4BX2QjoduGUEMxAOgRKaZQ9KboowRov46tYnDALI&amp;disp=emb"/>
          <p:cNvSpPr>
            <a:spLocks noChangeAspect="1" noChangeArrowheads="1"/>
          </p:cNvSpPr>
          <p:nvPr/>
        </p:nvSpPr>
        <p:spPr bwMode="auto">
          <a:xfrm>
            <a:off x="155575" y="8096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83" name="Picture 7" descr="C:\Users\lazou\Downloads\logo_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8874" y="0"/>
            <a:ext cx="894125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4" name="Picture 8" descr="C:\Users\lazou\Pictures\Techno.Choro.Log.I.C.a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0" y="152400"/>
            <a:ext cx="617703" cy="838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86" name="Picture 10" descr="https://www.idyllion.eu/images/slider/ydillion_18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318438" y="3352800"/>
            <a:ext cx="4668562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45513</TotalTime>
  <Words>505</Words>
  <Application>Microsoft Office PowerPoint</Application>
  <PresentationFormat>On-screen Show (4:3)</PresentationFormat>
  <Paragraphs>150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Άννα Λάζου</dc:creator>
  <cp:lastModifiedBy>Άννα Λάζου</cp:lastModifiedBy>
  <cp:revision>1632</cp:revision>
  <dcterms:created xsi:type="dcterms:W3CDTF">2021-03-05T22:21:57Z</dcterms:created>
  <dcterms:modified xsi:type="dcterms:W3CDTF">2021-08-15T07:49:38Z</dcterms:modified>
</cp:coreProperties>
</file>